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5"/>
  </p:notesMasterIdLst>
  <p:sldIdLst>
    <p:sldId id="270" r:id="rId2"/>
    <p:sldId id="262" r:id="rId3"/>
    <p:sldId id="263" r:id="rId4"/>
    <p:sldId id="261" r:id="rId5"/>
    <p:sldId id="260" r:id="rId6"/>
    <p:sldId id="259" r:id="rId7"/>
    <p:sldId id="264" r:id="rId8"/>
    <p:sldId id="265" r:id="rId9"/>
    <p:sldId id="266" r:id="rId10"/>
    <p:sldId id="267" r:id="rId11"/>
    <p:sldId id="268" r:id="rId12"/>
    <p:sldId id="271" r:id="rId13"/>
    <p:sldId id="272"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510"/>
    <p:restoredTop sz="81600"/>
  </p:normalViewPr>
  <p:slideViewPr>
    <p:cSldViewPr snapToGrid="0" snapToObjects="1">
      <p:cViewPr varScale="1">
        <p:scale>
          <a:sx n="179" d="100"/>
          <a:sy n="179" d="100"/>
        </p:scale>
        <p:origin x="-496" y="-10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ABBE7D-C231-3542-A61B-1B64E2E99939}" type="datetimeFigureOut">
              <a:rPr lang="en-US" smtClean="0"/>
              <a:pPr/>
              <a:t>10/8/18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6BD26D-F7CF-F74B-B993-AEEA5E3BEC64}"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979244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6BD26D-F7CF-F74B-B993-AEEA5E3BEC64}" type="slidenum">
              <a:rPr lang="en-US" smtClean="0"/>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87173301"/>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These two herbs are used for brain support. They improve mental functioning, likely through activation of multiple neurotransmitters.*</a:t>
            </a:r>
            <a:r>
              <a:rPr lang="en-US" dirty="0" smtClean="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6BD26D-F7CF-F74B-B993-AEEA5E3BEC64}" type="slidenum">
              <a:rPr lang="en-US" smtClean="0"/>
              <a:pPr/>
              <a:t>10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35278410"/>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N-acetyl-</a:t>
            </a:r>
            <a:r>
              <a:rPr lang="en-US" sz="1200" kern="1200" dirty="0" err="1" smtClean="0">
                <a:solidFill>
                  <a:schemeClr val="tx1"/>
                </a:solidFill>
                <a:latin typeface="+mn-lt"/>
                <a:ea typeface="+mn-ea"/>
                <a:cs typeface="+mn-cs"/>
              </a:rPr>
              <a:t>cysteine</a:t>
            </a:r>
            <a:r>
              <a:rPr lang="en-US" sz="1200" kern="1200" dirty="0" smtClean="0">
                <a:solidFill>
                  <a:schemeClr val="tx1"/>
                </a:solidFill>
                <a:latin typeface="+mn-lt"/>
                <a:ea typeface="+mn-ea"/>
                <a:cs typeface="+mn-cs"/>
              </a:rPr>
              <a:t> is the precursor of </a:t>
            </a:r>
            <a:r>
              <a:rPr lang="en-US" sz="1200" kern="1200" dirty="0" err="1" smtClean="0">
                <a:solidFill>
                  <a:schemeClr val="tx1"/>
                </a:solidFill>
                <a:latin typeface="+mn-lt"/>
                <a:ea typeface="+mn-ea"/>
                <a:cs typeface="+mn-cs"/>
              </a:rPr>
              <a:t>cysteine</a:t>
            </a:r>
            <a:r>
              <a:rPr lang="en-US" sz="1200" kern="1200" dirty="0" smtClean="0">
                <a:solidFill>
                  <a:schemeClr val="tx1"/>
                </a:solidFill>
                <a:latin typeface="+mn-lt"/>
                <a:ea typeface="+mn-ea"/>
                <a:cs typeface="+mn-cs"/>
              </a:rPr>
              <a:t>, which is the precursor of glutathione. Glutathione is an endogenous antioxidant molecule that reduces oxidative stress in the body. *</a:t>
            </a:r>
            <a:r>
              <a:rPr lang="en-US" dirty="0" smtClean="0"/>
              <a:t> </a:t>
            </a:r>
            <a:endParaRPr lang="en-US" dirty="0"/>
          </a:p>
        </p:txBody>
      </p:sp>
      <p:sp>
        <p:nvSpPr>
          <p:cNvPr id="4" name="Slide Number Placeholder 3"/>
          <p:cNvSpPr>
            <a:spLocks noGrp="1"/>
          </p:cNvSpPr>
          <p:nvPr>
            <p:ph type="sldNum" sz="quarter" idx="10"/>
          </p:nvPr>
        </p:nvSpPr>
        <p:spPr/>
        <p:txBody>
          <a:bodyPr/>
          <a:lstStyle/>
          <a:p>
            <a:fld id="{D46BD26D-F7CF-F74B-B993-AEEA5E3BEC64}" type="slidenum">
              <a:rPr lang="en-US" smtClean="0"/>
              <a:pPr/>
              <a:t>11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27457661"/>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Take 3 capsules daily with 8 oz of fluid. It is best to take </a:t>
            </a:r>
            <a:r>
              <a:rPr lang="en-US" sz="1200" kern="1200" dirty="0" err="1" smtClean="0">
                <a:solidFill>
                  <a:schemeClr val="tx1"/>
                </a:solidFill>
                <a:latin typeface="+mn-lt"/>
                <a:ea typeface="+mn-ea"/>
                <a:cs typeface="+mn-cs"/>
              </a:rPr>
              <a:t>ReCall</a:t>
            </a:r>
            <a:r>
              <a:rPr lang="en-US" sz="1200" kern="1200" dirty="0" smtClean="0">
                <a:solidFill>
                  <a:schemeClr val="tx1"/>
                </a:solidFill>
                <a:latin typeface="+mn-lt"/>
                <a:ea typeface="+mn-ea"/>
                <a:cs typeface="+mn-cs"/>
              </a:rPr>
              <a:t>® in the morning so as not to combine with brain supplements intended to support sleep that are taken in the afternoon or evening.</a:t>
            </a:r>
          </a:p>
          <a:p>
            <a:endParaRPr lang="en-US" dirty="0"/>
          </a:p>
        </p:txBody>
      </p:sp>
      <p:sp>
        <p:nvSpPr>
          <p:cNvPr id="4" name="Slide Number Placeholder 3"/>
          <p:cNvSpPr>
            <a:spLocks noGrp="1"/>
          </p:cNvSpPr>
          <p:nvPr>
            <p:ph type="sldNum" sz="quarter" idx="10"/>
          </p:nvPr>
        </p:nvSpPr>
        <p:spPr/>
        <p:txBody>
          <a:bodyPr/>
          <a:lstStyle/>
          <a:p>
            <a:fld id="{D46BD26D-F7CF-F74B-B993-AEEA5E3BEC64}"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least 20% of the total calories you consume go to the brain. This indicates that the brain needs a lot of care. Part of its high-energy requirement is the quick firing of neurons, and the other is the constant reactions that take place. In other words, the brain is a highly active organ.</a:t>
            </a:r>
            <a:r>
              <a:rPr lang="en-US" dirty="0" smtClean="0"/>
              <a:t> </a:t>
            </a:r>
            <a:endParaRPr lang="en-US" dirty="0"/>
          </a:p>
        </p:txBody>
      </p:sp>
      <p:sp>
        <p:nvSpPr>
          <p:cNvPr id="4" name="Slide Number Placeholder 3"/>
          <p:cNvSpPr>
            <a:spLocks noGrp="1"/>
          </p:cNvSpPr>
          <p:nvPr>
            <p:ph type="sldNum" sz="quarter" idx="10"/>
          </p:nvPr>
        </p:nvSpPr>
        <p:spPr/>
        <p:txBody>
          <a:bodyPr/>
          <a:lstStyle/>
          <a:p>
            <a:fld id="{D46BD26D-F7CF-F74B-B993-AEEA5E3BEC64}" type="slidenum">
              <a:rPr lang="en-US" smtClean="0"/>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6192624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Today’s modern lifestyle doesn’t help. Several factors contribute to drain the brain’s energy. Lack of sleep or diminished sleep quality affect the constant reactions that maintain a healthy brain. These behaviors ultimately affect your cognitive process, or the thinking process and memory.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6BD26D-F7CF-F74B-B993-AEEA5E3BEC64}" type="slidenum">
              <a:rPr lang="en-US" smtClean="0"/>
              <a:pPr/>
              <a:t>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4683738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4Life Transfer Factor </a:t>
            </a:r>
            <a:r>
              <a:rPr lang="en-US" sz="1200" kern="1200" dirty="0" err="1" smtClean="0">
                <a:solidFill>
                  <a:schemeClr val="tx1"/>
                </a:solidFill>
                <a:latin typeface="+mn-lt"/>
                <a:ea typeface="+mn-ea"/>
                <a:cs typeface="+mn-cs"/>
              </a:rPr>
              <a:t>ReCall</a:t>
            </a:r>
            <a:r>
              <a:rPr lang="en-US" sz="1200" kern="1200" dirty="0" smtClean="0">
                <a:solidFill>
                  <a:schemeClr val="tx1"/>
                </a:solidFill>
                <a:latin typeface="+mn-lt"/>
                <a:ea typeface="+mn-ea"/>
                <a:cs typeface="+mn-cs"/>
              </a:rPr>
              <a:t> was formulated to support the needs of the adult brain. It delivers ingredients that are important for the structure of the brain and mental functioning. And since the immune system is affected by the aging process, </a:t>
            </a:r>
            <a:r>
              <a:rPr lang="en-US" sz="1200" kern="1200" dirty="0" err="1" smtClean="0">
                <a:solidFill>
                  <a:schemeClr val="tx1"/>
                </a:solidFill>
                <a:latin typeface="+mn-lt"/>
                <a:ea typeface="+mn-ea"/>
                <a:cs typeface="+mn-cs"/>
              </a:rPr>
              <a:t>ReCall</a:t>
            </a:r>
            <a:r>
              <a:rPr lang="en-US" sz="1200" kern="1200" dirty="0" smtClean="0">
                <a:solidFill>
                  <a:schemeClr val="tx1"/>
                </a:solidFill>
                <a:latin typeface="+mn-lt"/>
                <a:ea typeface="+mn-ea"/>
                <a:cs typeface="+mn-cs"/>
              </a:rPr>
              <a:t> provides the power of 4Life Transfer Factor®.*</a:t>
            </a:r>
            <a:r>
              <a:rPr lang="en-US" dirty="0" smtClean="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6BD26D-F7CF-F74B-B993-AEEA5E3BEC64}" type="slidenum">
              <a:rPr lang="en-US" smtClean="0"/>
              <a:pPr/>
              <a:t>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8717107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Blood flow is important to the brain. As you, age blood flow tends to get less efficient because of the brain’s high-energy demand. It’s important to improve blood flow. Neurotransmitters are another important aspect of mental functioning, particularly acetylcholine. Oxidative stress is another important focus for the brain. The brain’s high activity produces oxidative stress. Let’s look at the ingredient profile to understand how 4Life Transfer Factor </a:t>
            </a:r>
            <a:r>
              <a:rPr lang="en-US" sz="1200" kern="1200" dirty="0" err="1" smtClean="0">
                <a:solidFill>
                  <a:schemeClr val="tx1"/>
                </a:solidFill>
                <a:latin typeface="+mn-lt"/>
                <a:ea typeface="+mn-ea"/>
                <a:cs typeface="+mn-cs"/>
              </a:rPr>
              <a:t>ReCall</a:t>
            </a:r>
            <a:r>
              <a:rPr lang="en-US" sz="1200" kern="1200" dirty="0" smtClean="0">
                <a:solidFill>
                  <a:schemeClr val="tx1"/>
                </a:solidFill>
                <a:latin typeface="+mn-lt"/>
                <a:ea typeface="+mn-ea"/>
                <a:cs typeface="+mn-cs"/>
              </a:rPr>
              <a:t> targets each of these areas.</a:t>
            </a:r>
            <a:r>
              <a:rPr lang="en-US" dirty="0" smtClean="0"/>
              <a:t> </a:t>
            </a:r>
            <a:endParaRPr lang="en-US" dirty="0"/>
          </a:p>
        </p:txBody>
      </p:sp>
      <p:sp>
        <p:nvSpPr>
          <p:cNvPr id="4" name="Slide Number Placeholder 3"/>
          <p:cNvSpPr>
            <a:spLocks noGrp="1"/>
          </p:cNvSpPr>
          <p:nvPr>
            <p:ph type="sldNum" sz="quarter" idx="10"/>
          </p:nvPr>
        </p:nvSpPr>
        <p:spPr/>
        <p:txBody>
          <a:bodyPr/>
          <a:lstStyle/>
          <a:p>
            <a:fld id="{D46BD26D-F7CF-F74B-B993-AEEA5E3BEC64}" type="slidenum">
              <a:rPr lang="en-US" smtClean="0"/>
              <a:pPr/>
              <a:t>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4362210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product includes 4Life’s proprietary formulation of transfer factors from cow </a:t>
            </a:r>
            <a:r>
              <a:rPr lang="en-US" sz="1200" kern="1200" dirty="0" err="1" smtClean="0">
                <a:solidFill>
                  <a:schemeClr val="tx1"/>
                </a:solidFill>
                <a:latin typeface="+mn-lt"/>
                <a:ea typeface="+mn-ea"/>
                <a:cs typeface="+mn-cs"/>
              </a:rPr>
              <a:t>colostrum</a:t>
            </a:r>
            <a:r>
              <a:rPr lang="en-US" sz="1200" kern="1200" dirty="0" smtClean="0">
                <a:solidFill>
                  <a:schemeClr val="tx1"/>
                </a:solidFill>
                <a:latin typeface="+mn-lt"/>
                <a:ea typeface="+mn-ea"/>
                <a:cs typeface="+mn-cs"/>
              </a:rPr>
              <a:t> and chicken egg yolk to support the immune system.*</a:t>
            </a:r>
            <a:r>
              <a:rPr lang="en-US" dirty="0" smtClean="0"/>
              <a:t> </a:t>
            </a:r>
            <a:endParaRPr lang="en-US" dirty="0"/>
          </a:p>
        </p:txBody>
      </p:sp>
      <p:sp>
        <p:nvSpPr>
          <p:cNvPr id="4" name="Slide Number Placeholder 3"/>
          <p:cNvSpPr>
            <a:spLocks noGrp="1"/>
          </p:cNvSpPr>
          <p:nvPr>
            <p:ph type="sldNum" sz="quarter" idx="10"/>
          </p:nvPr>
        </p:nvSpPr>
        <p:spPr/>
        <p:txBody>
          <a:bodyPr/>
          <a:lstStyle/>
          <a:p>
            <a:fld id="{D46BD26D-F7CF-F74B-B993-AEEA5E3BEC64}"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4436032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6BD26D-F7CF-F74B-B993-AEEA5E3BEC64}" type="slidenum">
              <a:rPr lang="en-US" smtClean="0"/>
              <a:pPr/>
              <a:t>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24824662"/>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 mineral abundantly present in the body, especially in the bones, magnesium participates in hundreds of enzymatic reactions. Magnesium has shown benefits for mental functioning, probably due to its </a:t>
            </a:r>
            <a:r>
              <a:rPr lang="en-US" sz="1200" kern="1200" dirty="0" err="1" smtClean="0">
                <a:solidFill>
                  <a:schemeClr val="tx1"/>
                </a:solidFill>
                <a:latin typeface="+mn-lt"/>
                <a:ea typeface="+mn-ea"/>
                <a:cs typeface="+mn-cs"/>
              </a:rPr>
              <a:t>vasodilatory</a:t>
            </a:r>
            <a:r>
              <a:rPr lang="en-US" sz="1200" kern="1200" dirty="0" smtClean="0">
                <a:solidFill>
                  <a:schemeClr val="tx1"/>
                </a:solidFill>
                <a:latin typeface="+mn-lt"/>
                <a:ea typeface="+mn-ea"/>
                <a:cs typeface="+mn-cs"/>
              </a:rPr>
              <a:t> effects, which improves cerebral blood flow. </a:t>
            </a:r>
            <a:r>
              <a:rPr lang="en-US" sz="1200" i="1" kern="1200" dirty="0" smtClean="0">
                <a:solidFill>
                  <a:schemeClr val="tx1"/>
                </a:solidFill>
                <a:latin typeface="+mn-lt"/>
                <a:ea typeface="+mn-ea"/>
                <a:cs typeface="+mn-cs"/>
              </a:rPr>
              <a:t>Ginkgo </a:t>
            </a:r>
            <a:r>
              <a:rPr lang="en-US" sz="1200" i="1" kern="1200" dirty="0" err="1" smtClean="0">
                <a:solidFill>
                  <a:schemeClr val="tx1"/>
                </a:solidFill>
                <a:latin typeface="+mn-lt"/>
                <a:ea typeface="+mn-ea"/>
                <a:cs typeface="+mn-cs"/>
              </a:rPr>
              <a:t>biloba</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vinpocetine</a:t>
            </a:r>
            <a:r>
              <a:rPr lang="en-US" sz="1200" kern="1200" dirty="0" smtClean="0">
                <a:solidFill>
                  <a:schemeClr val="tx1"/>
                </a:solidFill>
                <a:latin typeface="+mn-lt"/>
                <a:ea typeface="+mn-ea"/>
                <a:cs typeface="+mn-cs"/>
              </a:rPr>
              <a:t> are known for their cognitive effects. Although other mechanisms might be involved, improvement of cerebral blood flow is one way by which these ingredients improve mental function.*</a:t>
            </a:r>
            <a:r>
              <a:rPr lang="en-US" dirty="0" smtClean="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6BD26D-F7CF-F74B-B993-AEEA5E3BEC64}" type="slidenum">
              <a:rPr lang="en-US" smtClean="0"/>
              <a:pPr/>
              <a:t>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6538189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Soy seed extract is a source of </a:t>
            </a:r>
            <a:r>
              <a:rPr lang="en-US" sz="1200" kern="1200" dirty="0" err="1" smtClean="0">
                <a:solidFill>
                  <a:schemeClr val="tx1"/>
                </a:solidFill>
                <a:latin typeface="+mn-lt"/>
                <a:ea typeface="+mn-ea"/>
                <a:cs typeface="+mn-cs"/>
              </a:rPr>
              <a:t>phosphatidylserine</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glycerophosphorylcholine</a:t>
            </a:r>
            <a:r>
              <a:rPr lang="en-US" sz="1200" kern="1200" dirty="0" smtClean="0">
                <a:solidFill>
                  <a:schemeClr val="tx1"/>
                </a:solidFill>
                <a:latin typeface="+mn-lt"/>
                <a:ea typeface="+mn-ea"/>
                <a:cs typeface="+mn-cs"/>
              </a:rPr>
              <a:t> (GPC). These phospholipids are nutrients involved in the production of acetylcholine, the major neurotransmitter that mediates mental function. These phospholipids are also part of the membrane of brain cells that serve as structural and signaling molecules. Tyrosine is the precursor of the neurotransmitters dopamine and </a:t>
            </a:r>
            <a:r>
              <a:rPr lang="en-US" sz="1200" kern="1200" dirty="0" err="1" smtClean="0">
                <a:solidFill>
                  <a:schemeClr val="tx1"/>
                </a:solidFill>
                <a:latin typeface="+mn-lt"/>
                <a:ea typeface="+mn-ea"/>
                <a:cs typeface="+mn-cs"/>
              </a:rPr>
              <a:t>norepinephrine</a:t>
            </a:r>
            <a:r>
              <a:rPr lang="en-US" sz="1200" kern="1200" dirty="0" smtClean="0">
                <a:solidFill>
                  <a:schemeClr val="tx1"/>
                </a:solidFill>
                <a:latin typeface="+mn-lt"/>
                <a:ea typeface="+mn-ea"/>
                <a:cs typeface="+mn-cs"/>
              </a:rPr>
              <a:t>, which are also involved in healthy mental function. Because tyrosine by itself has poor solubility, N-acetyl-L-tyrosine was used to increase the level of these neurotransmitters.*</a:t>
            </a:r>
            <a:r>
              <a:rPr lang="en-US" dirty="0" smtClean="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6BD26D-F7CF-F74B-B993-AEEA5E3BEC64}" type="slidenum">
              <a:rPr lang="en-US" smtClean="0"/>
              <a:pPr/>
              <a:t>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0220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1CEA4B-0E48-F140-B76D-3B2657009576}" type="datetimeFigureOut">
              <a:rPr lang="en-US" smtClean="0"/>
              <a:pPr/>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AC1EB-4631-3B4E-92A8-01F7820D0E6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41233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1CEA4B-0E48-F140-B76D-3B2657009576}" type="datetimeFigureOut">
              <a:rPr lang="en-US" smtClean="0"/>
              <a:pPr/>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AC1EB-4631-3B4E-92A8-01F7820D0E6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8199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450"/>
            <a:ext cx="2057400" cy="3657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450"/>
            <a:ext cx="6019800" cy="365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1CEA4B-0E48-F140-B76D-3B2657009576}" type="datetimeFigureOut">
              <a:rPr lang="en-US" smtClean="0"/>
              <a:pPr/>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AC1EB-4631-3B4E-92A8-01F7820D0E6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0119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1CEA4B-0E48-F140-B76D-3B2657009576}" type="datetimeFigureOut">
              <a:rPr lang="en-US" smtClean="0"/>
              <a:pPr/>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AC1EB-4631-3B4E-92A8-01F7820D0E6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4665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1CEA4B-0E48-F140-B76D-3B2657009576}" type="datetimeFigureOut">
              <a:rPr lang="en-US" smtClean="0"/>
              <a:pPr/>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AC1EB-4631-3B4E-92A8-01F7820D0E6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437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00125"/>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00125"/>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1CEA4B-0E48-F140-B76D-3B2657009576}" type="datetimeFigureOut">
              <a:rPr lang="en-US" smtClean="0"/>
              <a:pPr/>
              <a:t>10/8/18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AC1EB-4631-3B4E-92A8-01F7820D0E6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747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1CEA4B-0E48-F140-B76D-3B2657009576}" type="datetimeFigureOut">
              <a:rPr lang="en-US" smtClean="0"/>
              <a:pPr/>
              <a:t>10/8/18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AC1EB-4631-3B4E-92A8-01F7820D0E6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3375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1CEA4B-0E48-F140-B76D-3B2657009576}" type="datetimeFigureOut">
              <a:rPr lang="en-US" smtClean="0"/>
              <a:pPr/>
              <a:t>10/8/18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AC1EB-4631-3B4E-92A8-01F7820D0E6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7918321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CEA4B-0E48-F140-B76D-3B2657009576}" type="datetimeFigureOut">
              <a:rPr lang="en-US" smtClean="0"/>
              <a:pPr/>
              <a:t>10/8/18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AC1EB-4631-3B4E-92A8-01F7820D0E6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2677084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1CEA4B-0E48-F140-B76D-3B2657009576}" type="datetimeFigureOut">
              <a:rPr lang="en-US" smtClean="0"/>
              <a:pPr/>
              <a:t>10/8/18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AC1EB-4631-3B4E-92A8-01F7820D0E6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7730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1CEA4B-0E48-F140-B76D-3B2657009576}" type="datetimeFigureOut">
              <a:rPr lang="en-US" smtClean="0"/>
              <a:pPr/>
              <a:t>10/8/18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AC1EB-4631-3B4E-92A8-01F7820D0E6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36601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91CEA4B-0E48-F140-B76D-3B2657009576}" type="datetimeFigureOut">
              <a:rPr lang="en-US" smtClean="0"/>
              <a:pPr/>
              <a:t>10/8/18</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1AC1EB-4631-3B4E-92A8-01F7820D0E6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75785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2218543"/>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3108706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12566099"/>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55595649"/>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97675209"/>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5131982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7136661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527800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4617552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4498796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749831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TotalTime>
  <Words>554</Words>
  <Application>Microsoft Macintosh PowerPoint</Application>
  <PresentationFormat>On-screen Show (16:9)</PresentationFormat>
  <Paragraphs>22</Paragraphs>
  <Slides>13</Slides>
  <Notes>12</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4Life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Patno</dc:creator>
  <cp:lastModifiedBy>4Life</cp:lastModifiedBy>
  <cp:revision>31</cp:revision>
  <dcterms:created xsi:type="dcterms:W3CDTF">2018-10-08T15:47:59Z</dcterms:created>
  <dcterms:modified xsi:type="dcterms:W3CDTF">2018-10-08T15:49:12Z</dcterms:modified>
</cp:coreProperties>
</file>